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81" r:id="rId3"/>
    <p:sldId id="266" r:id="rId4"/>
    <p:sldId id="279" r:id="rId5"/>
    <p:sldId id="267" r:id="rId6"/>
    <p:sldId id="268" r:id="rId7"/>
    <p:sldId id="276" r:id="rId8"/>
    <p:sldId id="278" r:id="rId9"/>
    <p:sldId id="270" r:id="rId10"/>
    <p:sldId id="271" r:id="rId11"/>
    <p:sldId id="272" r:id="rId12"/>
    <p:sldId id="273" r:id="rId13"/>
    <p:sldId id="274" r:id="rId14"/>
    <p:sldId id="275" r:id="rId15"/>
    <p:sldId id="265" r:id="rId16"/>
    <p:sldId id="280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DINPro-Medium" panose="02000503030000020004" pitchFamily="50" charset="0"/>
      <p:regular r:id="rId25"/>
    </p:embeddedFont>
    <p:embeddedFont>
      <p:font typeface="양재백두체B" panose="02020603020101020101" pitchFamily="18" charset="-12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90238" autoAdjust="0"/>
  </p:normalViewPr>
  <p:slideViewPr>
    <p:cSldViewPr snapToGrid="0">
      <p:cViewPr varScale="1">
        <p:scale>
          <a:sx n="77" d="100"/>
          <a:sy n="77" d="100"/>
        </p:scale>
        <p:origin x="691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2BD7B-3D23-4F0D-A2DF-E2B372051E19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2FC7C-8C37-486B-A652-8743938C1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12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80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72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266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0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65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www.schemecolor.com</a:t>
            </a:r>
            <a:r>
              <a:rPr lang="en-US" dirty="0"/>
              <a:t>/classic-</a:t>
            </a:r>
            <a:r>
              <a:rPr lang="en-US" dirty="0" err="1"/>
              <a:t>disney.php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www.behance.net</a:t>
            </a:r>
            <a:r>
              <a:rPr lang="en-US" dirty="0"/>
              <a:t>/gallery/25583667/Walt-Disney-World-Infographic</a:t>
            </a:r>
          </a:p>
          <a:p>
            <a:r>
              <a:rPr lang="en-US" dirty="0"/>
              <a:t>https://</a:t>
            </a:r>
            <a:r>
              <a:rPr lang="en-US" dirty="0" err="1"/>
              <a:t>www.flaticon.com</a:t>
            </a:r>
            <a:r>
              <a:rPr lang="en-US" dirty="0"/>
              <a:t>/</a:t>
            </a:r>
            <a:r>
              <a:rPr lang="en-US" dirty="0" err="1"/>
              <a:t>search?word</a:t>
            </a:r>
            <a:r>
              <a:rPr lang="en-US" dirty="0"/>
              <a:t>=mickey</a:t>
            </a:r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search?q</a:t>
            </a:r>
            <a:r>
              <a:rPr lang="en-US" dirty="0"/>
              <a:t>=</a:t>
            </a:r>
            <a:r>
              <a:rPr lang="en-US" dirty="0" err="1"/>
              <a:t>elsa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search?q</a:t>
            </a:r>
            <a:r>
              <a:rPr lang="en-US" dirty="0"/>
              <a:t>=</a:t>
            </a:r>
            <a:r>
              <a:rPr lang="en-US" dirty="0" err="1"/>
              <a:t>snow+white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png-wgaqe</a:t>
            </a:r>
            <a:r>
              <a:rPr lang="en-US" dirty="0"/>
              <a:t>/download</a:t>
            </a:r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png-bymgo</a:t>
            </a:r>
            <a:r>
              <a:rPr lang="en-US" dirty="0"/>
              <a:t>/download</a:t>
            </a:r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png-swdte</a:t>
            </a:r>
            <a:r>
              <a:rPr lang="en-US" dirty="0"/>
              <a:t>/download</a:t>
            </a:r>
          </a:p>
          <a:p>
            <a:r>
              <a:rPr lang="en-US" dirty="0"/>
              <a:t>https://</a:t>
            </a:r>
            <a:r>
              <a:rPr lang="en-US" dirty="0" err="1"/>
              <a:t>www.pngegg.com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</a:t>
            </a:r>
            <a:r>
              <a:rPr lang="en-US" dirty="0" err="1"/>
              <a:t>png-felqx</a:t>
            </a:r>
            <a:r>
              <a:rPr lang="en-US" dirty="0"/>
              <a:t>/download</a:t>
            </a:r>
          </a:p>
          <a:p>
            <a:r>
              <a:rPr lang="en-US" dirty="0"/>
              <a:t>https://</a:t>
            </a:r>
            <a:r>
              <a:rPr lang="en-US" dirty="0" err="1"/>
              <a:t>www.kindpng.com</a:t>
            </a:r>
            <a:r>
              <a:rPr lang="en-US" dirty="0"/>
              <a:t>/</a:t>
            </a:r>
            <a:r>
              <a:rPr lang="en-US" dirty="0" err="1"/>
              <a:t>downpng</a:t>
            </a:r>
            <a:r>
              <a:rPr lang="en-US" dirty="0"/>
              <a:t>/</a:t>
            </a:r>
            <a:r>
              <a:rPr lang="en-US" dirty="0" err="1"/>
              <a:t>TxhbTJm_disney</a:t>
            </a:r>
            <a:r>
              <a:rPr lang="en-US" dirty="0"/>
              <a:t>-plus-logo-</a:t>
            </a:r>
            <a:r>
              <a:rPr lang="en-US" dirty="0" err="1"/>
              <a:t>png</a:t>
            </a:r>
            <a:r>
              <a:rPr lang="en-US" dirty="0"/>
              <a:t>-transparent-</a:t>
            </a:r>
            <a:r>
              <a:rPr lang="en-US" dirty="0" err="1"/>
              <a:t>png</a:t>
            </a:r>
            <a:r>
              <a:rPr lang="en-US" dirty="0"/>
              <a:t>/</a:t>
            </a:r>
          </a:p>
          <a:p>
            <a:r>
              <a:rPr lang="en-US" dirty="0"/>
              <a:t>https://</a:t>
            </a:r>
            <a:r>
              <a:rPr lang="en-US" dirty="0" err="1"/>
              <a:t>fontmeme.com</a:t>
            </a:r>
            <a:r>
              <a:rPr lang="en-US" dirty="0"/>
              <a:t>/</a:t>
            </a:r>
            <a:r>
              <a:rPr lang="en-US" dirty="0" err="1"/>
              <a:t>disney</a:t>
            </a:r>
            <a:r>
              <a:rPr lang="en-US" dirty="0"/>
              <a:t>-font/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1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26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85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5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4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40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05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2FC7C-8C37-486B-A652-8743938C1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2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30EC-34F3-A266-65B3-07AC54059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7ECDC-6737-50DE-DBBC-CF279D95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B372D-1AC7-8347-4880-6896500E3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99828-AA4B-9FEF-4FC9-E2EED1D25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F7308-C256-2385-B414-609F55CE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89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7A9F-73C2-1D37-AEAE-E65A241D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0BD50-ED0E-E4C7-97C4-7154F644B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78B5E-1F9D-02A1-5D29-10B20F21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C3499-880F-B116-10E8-F45DBCF9A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1E67C-0129-BD55-5730-4D261BD9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2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2291E-B34B-A633-F9B9-F7FDBE230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D70C1-A3D4-DB39-AB54-F6DAD3C42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3FEB5-F384-10CD-02CB-BEA39B745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EBA9E-737C-6FDA-0E76-DBA2E6C91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834BB-B983-2363-6218-8CB5BE2F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5CE25-F894-6E05-2555-08427418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7CDAE-0CA4-CC37-82BC-DA7912496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FFFD5-5C12-2199-AEEB-F16222B37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DA04B-1F42-4D25-1E81-26500AE7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A5A21-B5BF-7BDC-BBE0-23CEC2F7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41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5080-07B1-6F5E-1B48-69F33DF95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B7812-8125-FF2B-2C7E-211EA6DA9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646D8-752A-CEE5-C7B0-98698A94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A0D7E-9D14-E0FB-6CC7-AABB411A7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18A14-7BDC-93A1-42D1-5333806C7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8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D09FF-A52A-8D07-C9F1-A23E5E6E9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837CE-5432-C7EE-DC82-6EB7FBCD8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F69F-5A84-8DC8-1B95-7E505FEE0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5F480-9309-995D-6F38-E354F4023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75A6E1-2D0C-15E6-CD4C-4F369B1E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464E6-8B8C-FC0B-9F91-85DAFC8C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8354-DE51-9437-1E4A-EB9E0B0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82A3A-538F-94B9-3E12-8892D0768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6A3070-6842-DC73-CCE1-E2655F5BA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8E356-5819-DE3D-3A9D-D9BB775EC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BBD26-DBD0-D2D6-3B6D-BB449A0D4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FF0ECE-C24A-183F-BF11-B2DE715A1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40676-D39A-61B0-63B2-5E5DEF0B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E18BB6-CC7A-567B-26FE-C3F98334A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13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770A-7AF4-332A-9AD8-D23FAFB8D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97DADF-ADB1-4566-6C02-EA5480B59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817305-506E-42F3-7A62-138B3EB9E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EFD0E-086B-1633-B454-819E6580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1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1CC0A4-7075-3DE0-7D81-CC906064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62AE3-E418-8A8E-31E7-B3303F92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DACE-36A8-3C68-3A54-C5CDC2CC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7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5A66-909A-FA5E-F365-F314A0CE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3CF93-2756-4AA1-A40A-430246A8A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7DEF2-C257-8E0E-CB0D-839239494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902ED-2A26-0DB5-D62F-30A44AD88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6FE50-B5B0-44E1-AFCB-B54BDC14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F62FB-21A0-32DC-E179-3660E1CB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5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1BF5-58BC-BC7B-9D11-ACC8A9C7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0BDE0-B871-AA9D-47D4-87C48964A9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3E8E0-CC33-B2F2-0257-664895F0BF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53F12-B9B9-F399-67D4-52DF32D5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09A62-1A6A-511E-448C-DAC36468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C6B4D-5892-C873-7469-648581DF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7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816B7-034E-A10B-4821-13202BB7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9E36F-B689-A116-DE52-B127F7C18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49811-D30A-AED7-7E83-93A2BCBEF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0FA05-984D-4CA5-98EE-54BF129EA6B4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35D85-D3BD-0DA5-6F53-8857CA992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BB55E-CAD7-09DD-5AE9-0ED933D2F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5C825-7EBA-453B-820B-9F19B2D6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1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2F33CB38-2D75-7AAB-7B48-73993FE3D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39B7CF22-7037-F88F-BD14-13B0F330A7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A8EEFAFC-91DE-FE5C-CE80-27E44A26D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10565A09-C6C0-BF2F-5CFA-88F08E1893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42" descr="图片包含 建筑物, 正面&#10;&#10;描述已自动生成">
            <a:extLst>
              <a:ext uri="{FF2B5EF4-FFF2-40B4-BE49-F238E27FC236}">
                <a16:creationId xmlns:a16="http://schemas.microsoft.com/office/drawing/2014/main" id="{74B007A3-EA60-BD15-0809-EEC6E690C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629" y="1004789"/>
            <a:ext cx="6730415" cy="5853211"/>
          </a:xfrm>
          <a:prstGeom prst="rect">
            <a:avLst/>
          </a:prstGeom>
        </p:spPr>
      </p:pic>
      <p:pic>
        <p:nvPicPr>
          <p:cNvPr id="9" name="图片 101" descr="图片包含 室内&#10;&#10;描述已自动生成">
            <a:extLst>
              <a:ext uri="{FF2B5EF4-FFF2-40B4-BE49-F238E27FC236}">
                <a16:creationId xmlns:a16="http://schemas.microsoft.com/office/drawing/2014/main" id="{56A3245B-6AF7-B147-12E9-D4AF0FD0CB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829" y="0"/>
            <a:ext cx="2957171" cy="264297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C9B02C1-98A2-BDB0-88D4-F039733021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7" y="-123804"/>
            <a:ext cx="6071971" cy="6071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495575-605C-B9FD-5C1E-829B438121AF}"/>
              </a:ext>
            </a:extLst>
          </p:cNvPr>
          <p:cNvSpPr txBox="1"/>
          <p:nvPr/>
        </p:nvSpPr>
        <p:spPr>
          <a:xfrm>
            <a:off x="731959" y="5843195"/>
            <a:ext cx="5063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302B05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Prepared by </a:t>
            </a:r>
            <a:r>
              <a:rPr lang="en-US" altLang="ko-KR" sz="1200">
                <a:latin typeface="양재백두체B" panose="02020603020101020101" pitchFamily="18" charset="-127"/>
                <a:ea typeface="양재백두체B" panose="02020603020101020101" pitchFamily="18" charset="-127"/>
              </a:rPr>
              <a:t>Archit Barua, Nikshita Ranganathan, </a:t>
            </a:r>
          </a:p>
          <a:p>
            <a:r>
              <a:rPr lang="en-US" altLang="ko-KR" sz="1200">
                <a:latin typeface="양재백두체B" panose="02020603020101020101" pitchFamily="18" charset="-127"/>
                <a:ea typeface="양재백두체B" panose="02020603020101020101" pitchFamily="18" charset="-127"/>
              </a:rPr>
              <a:t>                   Heejae Roh, Shyamala Venkatakrishnan </a:t>
            </a:r>
          </a:p>
          <a:p>
            <a:r>
              <a:rPr lang="en-US" altLang="ko-KR" sz="1200">
                <a:solidFill>
                  <a:srgbClr val="302B05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Professor Venkata Duvvuri</a:t>
            </a:r>
          </a:p>
          <a:p>
            <a:endParaRPr lang="en-US" altLang="ko-KR" sz="1200">
              <a:solidFill>
                <a:srgbClr val="302B05"/>
              </a:solidFill>
              <a:latin typeface="양재백두체B" panose="02020603020101020101" pitchFamily="18" charset="-127"/>
              <a:ea typeface="양재백두체B" panose="02020603020101020101" pitchFamily="18" charset="-127"/>
            </a:endParaRPr>
          </a:p>
          <a:p>
            <a:r>
              <a:rPr lang="en-US" altLang="ko-KR" sz="1200">
                <a:solidFill>
                  <a:srgbClr val="302B05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March 29</a:t>
            </a:r>
            <a:r>
              <a:rPr lang="en-US" altLang="ko-KR" sz="1200" baseline="30000">
                <a:solidFill>
                  <a:srgbClr val="302B05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th</a:t>
            </a:r>
            <a:r>
              <a:rPr lang="en-US" altLang="ko-KR" sz="1200">
                <a:solidFill>
                  <a:srgbClr val="302B05"/>
                </a:solidFill>
                <a:latin typeface="양재백두체B" panose="02020603020101020101" pitchFamily="18" charset="-127"/>
                <a:ea typeface="양재백두체B" panose="02020603020101020101" pitchFamily="18" charset="-127"/>
              </a:rPr>
              <a:t>, 2023</a:t>
            </a:r>
            <a:endParaRPr lang="en-US" altLang="ko-KR" sz="1200" dirty="0">
              <a:solidFill>
                <a:srgbClr val="302B05"/>
              </a:solidFill>
              <a:latin typeface="양재백두체B" panose="02020603020101020101" pitchFamily="18" charset="-127"/>
              <a:ea typeface="양재백두체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388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B305417-7250-9D48-967C-9874D974A4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48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72923F6-EA22-9341-BC09-DECCF57F3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15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D06D27C-4967-1942-9C2E-17460D9BE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87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47A050-9308-7246-855D-A2CBBB0F7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1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094D90-D869-7144-B3C1-6BA92CB2A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32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3481-ADE0-C2B7-3BB8-A63BB17B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C3BA4C10-09EA-D263-35CE-FA7834022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91CE3F92-BEA3-E5B6-5C34-0206C17A7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6779D3E7-CE6F-1CD6-E58B-1B71FAE4D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" y="-38235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902DE7F4-1283-5B3B-9F6B-2AF6F381DB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42" descr="图片包含 建筑物, 正面&#10;&#10;描述已自动生成">
            <a:extLst>
              <a:ext uri="{FF2B5EF4-FFF2-40B4-BE49-F238E27FC236}">
                <a16:creationId xmlns:a16="http://schemas.microsoft.com/office/drawing/2014/main" id="{FD4EA96D-864C-A0BD-C03F-B806436C2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85" y="985671"/>
            <a:ext cx="6730415" cy="5853211"/>
          </a:xfrm>
          <a:prstGeom prst="rect">
            <a:avLst/>
          </a:prstGeom>
        </p:spPr>
      </p:pic>
      <p:sp>
        <p:nvSpPr>
          <p:cNvPr id="9" name="文本框 55">
            <a:extLst>
              <a:ext uri="{FF2B5EF4-FFF2-40B4-BE49-F238E27FC236}">
                <a16:creationId xmlns:a16="http://schemas.microsoft.com/office/drawing/2014/main" id="{FF9789E2-1722-D989-2AB9-80A225ABC40C}"/>
              </a:ext>
            </a:extLst>
          </p:cNvPr>
          <p:cNvSpPr txBox="1"/>
          <p:nvPr/>
        </p:nvSpPr>
        <p:spPr>
          <a:xfrm>
            <a:off x="739441" y="284827"/>
            <a:ext cx="10515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latin typeface="양재백두체B" panose="02020603020101020101" pitchFamily="18" charset="-127"/>
              </a:rPr>
              <a:t>Conclusion &amp; Insights</a:t>
            </a:r>
            <a:endParaRPr lang="zh-CN" altLang="en-US" sz="6000">
              <a:latin typeface="양재백두체B" panose="02020603020101020101" pitchFamily="18" charset="-127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9339EA-73F5-C47E-F9EB-A830D4C8553E}"/>
              </a:ext>
            </a:extLst>
          </p:cNvPr>
          <p:cNvSpPr/>
          <p:nvPr/>
        </p:nvSpPr>
        <p:spPr>
          <a:xfrm>
            <a:off x="1571348" y="1330038"/>
            <a:ext cx="9590982" cy="526607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37070-1486-EB9D-AF35-98EA05C79634}"/>
              </a:ext>
            </a:extLst>
          </p:cNvPr>
          <p:cNvSpPr txBox="1"/>
          <p:nvPr/>
        </p:nvSpPr>
        <p:spPr>
          <a:xfrm>
            <a:off x="2071868" y="1576042"/>
            <a:ext cx="85652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A consistent increase in total gross from 1937 to 2016, highlighting the growing success of Disney movies over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Adventure and comedy genres generated the highest revenue, indicating their strong appeal to audiences.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The Star Wars series and The Avengers were among the top-performing movies in terms of total gross.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PG-rated movies were the most successful in terms of revenue, emphasizing the popularity of family-friendly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Friday was the most common day for movie releases, suggesting a strategic approach to maximize box office potential.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DINPro-Medium" panose="02000503030000020004" pitchFamily="50" charset="0"/>
                <a:ea typeface="양재백두체B" panose="02020603020101020101" pitchFamily="18" charset="-127"/>
              </a:rPr>
              <a:t>Summer was the highest-grossing season, reflecting the impact of strategic release schedules and the appeal of blockbuster movies during this period.</a:t>
            </a:r>
          </a:p>
        </p:txBody>
      </p:sp>
    </p:spTree>
    <p:extLst>
      <p:ext uri="{BB962C8B-B14F-4D97-AF65-F5344CB8AC3E}">
        <p14:creationId xmlns:p14="http://schemas.microsoft.com/office/powerpoint/2010/main" val="2524978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3481-ADE0-C2B7-3BB8-A63BB17BA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C3BA4C10-09EA-D263-35CE-FA7834022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91CE3F92-BEA3-E5B6-5C34-0206C17A77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6779D3E7-CE6F-1CD6-E58B-1B71FAE4D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6" y="-38235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902DE7F4-1283-5B3B-9F6B-2AF6F381DB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42" descr="图片包含 建筑物, 正面&#10;&#10;描述已自动生成">
            <a:extLst>
              <a:ext uri="{FF2B5EF4-FFF2-40B4-BE49-F238E27FC236}">
                <a16:creationId xmlns:a16="http://schemas.microsoft.com/office/drawing/2014/main" id="{FD4EA96D-864C-A0BD-C03F-B806436C2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85" y="985671"/>
            <a:ext cx="6730415" cy="5853211"/>
          </a:xfrm>
          <a:prstGeom prst="rect">
            <a:avLst/>
          </a:prstGeom>
        </p:spPr>
      </p:pic>
      <p:sp>
        <p:nvSpPr>
          <p:cNvPr id="9" name="文本框 55">
            <a:extLst>
              <a:ext uri="{FF2B5EF4-FFF2-40B4-BE49-F238E27FC236}">
                <a16:creationId xmlns:a16="http://schemas.microsoft.com/office/drawing/2014/main" id="{FF9789E2-1722-D989-2AB9-80A225ABC40C}"/>
              </a:ext>
            </a:extLst>
          </p:cNvPr>
          <p:cNvSpPr txBox="1"/>
          <p:nvPr/>
        </p:nvSpPr>
        <p:spPr>
          <a:xfrm>
            <a:off x="4364491" y="125917"/>
            <a:ext cx="5356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>
                <a:latin typeface="양재백두체B" panose="02020603020101020101" pitchFamily="18" charset="-127"/>
                <a:ea typeface="양재백두체B" panose="02020603020101020101" pitchFamily="18" charset="-127"/>
              </a:rPr>
              <a:t>Q&amp;A</a:t>
            </a:r>
            <a:endParaRPr lang="zh-CN" altLang="en-US" sz="9600">
              <a:latin typeface="양재백두체B" panose="02020603020101020101" pitchFamily="18" charset="-127"/>
            </a:endParaRPr>
          </a:p>
        </p:txBody>
      </p:sp>
      <p:pic>
        <p:nvPicPr>
          <p:cNvPr id="14" name="图片 23" descr="图片包含 玩具&#10;&#10;描述已自动生成">
            <a:extLst>
              <a:ext uri="{FF2B5EF4-FFF2-40B4-BE49-F238E27FC236}">
                <a16:creationId xmlns:a16="http://schemas.microsoft.com/office/drawing/2014/main" id="{DD0D3FA8-4560-090F-45C4-A3DA7382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6"/>
          <a:stretch/>
        </p:blipFill>
        <p:spPr>
          <a:xfrm>
            <a:off x="221608" y="0"/>
            <a:ext cx="35924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0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B07A-FDD8-30C0-3C9B-77B1C594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83B6-068D-8993-C7D6-2B4A3827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22A2392-C36F-510E-9FED-3EBCCF6A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472EEB66-51BF-27C1-B47B-39AE8B7A63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F08C057-35A8-FA93-AC6F-C64B6A8A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CA0FE43D-30FD-9A5B-547F-D69002ED6C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55">
            <a:extLst>
              <a:ext uri="{FF2B5EF4-FFF2-40B4-BE49-F238E27FC236}">
                <a16:creationId xmlns:a16="http://schemas.microsoft.com/office/drawing/2014/main" id="{FA0B1533-A393-8CAB-5BAF-0D6FB67B6EFB}"/>
              </a:ext>
            </a:extLst>
          </p:cNvPr>
          <p:cNvSpPr txBox="1"/>
          <p:nvPr/>
        </p:nvSpPr>
        <p:spPr>
          <a:xfrm>
            <a:off x="1194146" y="219372"/>
            <a:ext cx="7052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rgbClr val="507586"/>
                </a:solidFill>
                <a:latin typeface="DisneyPark" panose="03030603050000020002" pitchFamily="65" charset="0"/>
              </a:rPr>
              <a:t>Dataset</a:t>
            </a:r>
            <a:endParaRPr lang="zh-CN" altLang="en-US" sz="5400">
              <a:solidFill>
                <a:srgbClr val="507586"/>
              </a:solidFill>
              <a:latin typeface="DisneyPark" panose="03030603050000020002" pitchFamily="65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3534E-7847-26A2-3484-BAC6E725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91" y="1190169"/>
            <a:ext cx="11917017" cy="49485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28116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B07A-FDD8-30C0-3C9B-77B1C594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83B6-068D-8993-C7D6-2B4A3827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22A2392-C36F-510E-9FED-3EBCCF6A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472EEB66-51BF-27C1-B47B-39AE8B7A63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F08C057-35A8-FA93-AC6F-C64B6A8A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CA0FE43D-30FD-9A5B-547F-D69002ED6C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55">
            <a:extLst>
              <a:ext uri="{FF2B5EF4-FFF2-40B4-BE49-F238E27FC236}">
                <a16:creationId xmlns:a16="http://schemas.microsoft.com/office/drawing/2014/main" id="{FA0B1533-A393-8CAB-5BAF-0D6FB67B6EFB}"/>
              </a:ext>
            </a:extLst>
          </p:cNvPr>
          <p:cNvSpPr txBox="1"/>
          <p:nvPr/>
        </p:nvSpPr>
        <p:spPr>
          <a:xfrm>
            <a:off x="1177097" y="230188"/>
            <a:ext cx="7052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rgbClr val="507586"/>
                </a:solidFill>
                <a:latin typeface="DisneyPark" panose="03030603050000020002" pitchFamily="65" charset="0"/>
              </a:rPr>
              <a:t>Business Questions</a:t>
            </a:r>
            <a:endParaRPr lang="zh-CN" altLang="en-US" sz="5400">
              <a:solidFill>
                <a:srgbClr val="507586"/>
              </a:solidFill>
              <a:latin typeface="DisneyPark" panose="03030603050000020002" pitchFamily="65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D5FFE6-FAB4-49B0-7FCC-DCF061DB2B28}"/>
              </a:ext>
            </a:extLst>
          </p:cNvPr>
          <p:cNvSpPr/>
          <p:nvPr/>
        </p:nvSpPr>
        <p:spPr>
          <a:xfrm>
            <a:off x="1571348" y="1330038"/>
            <a:ext cx="9590982" cy="526607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2">
            <a:extLst>
              <a:ext uri="{FF2B5EF4-FFF2-40B4-BE49-F238E27FC236}">
                <a16:creationId xmlns:a16="http://schemas.microsoft.com/office/drawing/2014/main" id="{7C5F5116-2603-AE60-79FD-DDCA74D754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007" y="2"/>
            <a:ext cx="1938992" cy="1757778"/>
          </a:xfrm>
          <a:prstGeom prst="rect">
            <a:avLst/>
          </a:prstGeom>
        </p:spPr>
      </p:pic>
      <p:pic>
        <p:nvPicPr>
          <p:cNvPr id="13" name="图片 6" descr="图片包含 室内, 女孩, 小&#10;&#10;描述已自动生成">
            <a:extLst>
              <a:ext uri="{FF2B5EF4-FFF2-40B4-BE49-F238E27FC236}">
                <a16:creationId xmlns:a16="http://schemas.microsoft.com/office/drawing/2014/main" id="{11F2C14F-B5FB-A1DC-D2A4-D7E69EF3FA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" y="4627543"/>
            <a:ext cx="1747523" cy="22923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805E6E-96E8-72F6-25D0-74395C3E30F5}"/>
              </a:ext>
            </a:extLst>
          </p:cNvPr>
          <p:cNvSpPr txBox="1"/>
          <p:nvPr/>
        </p:nvSpPr>
        <p:spPr>
          <a:xfrm>
            <a:off x="2071868" y="1576042"/>
            <a:ext cx="856526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DINPro-Medium" panose="02000503030000020004" pitchFamily="50" charset="0"/>
                <a:ea typeface="양재백두체B" panose="02020603020101020101" pitchFamily="18" charset="-127"/>
              </a:rPr>
              <a:t>Is there any relationship between inflation-adjusted gross and total gross for Disney movies?</a:t>
            </a:r>
          </a:p>
          <a:p>
            <a:pPr marL="514350" indent="-514350">
              <a:buFont typeface="+mj-lt"/>
              <a:buAutoNum type="arabicPeriod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DINPro-Medium" panose="02000503030000020004" pitchFamily="50" charset="0"/>
                <a:ea typeface="양재백두체B" panose="02020603020101020101" pitchFamily="18" charset="-127"/>
              </a:rPr>
              <a:t>How has the total gross revenue of Disney movies changed over the years?</a:t>
            </a:r>
          </a:p>
          <a:p>
            <a:pPr marL="514350" indent="-514350">
              <a:buFont typeface="+mj-lt"/>
              <a:buAutoNum type="arabicPeriod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DINPro-Medium" panose="02000503030000020004" pitchFamily="50" charset="0"/>
                <a:ea typeface="양재백두체B" panose="02020603020101020101" pitchFamily="18" charset="-127"/>
              </a:rPr>
              <a:t>Which genre is more prefered by people </a:t>
            </a:r>
          </a:p>
          <a:p>
            <a:pPr marL="514350" indent="-514350">
              <a:buFont typeface="+mj-lt"/>
              <a:buAutoNum type="arabicPeriod"/>
            </a:pPr>
            <a:endParaRPr lang="en-US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>
                <a:latin typeface="DINPro-Medium" panose="02000503030000020004" pitchFamily="50" charset="0"/>
                <a:ea typeface="양재백두체B" panose="02020603020101020101" pitchFamily="18" charset="-127"/>
              </a:rPr>
              <a:t>Which are the top 15 highest-grossing Disney movies of all time?</a:t>
            </a:r>
          </a:p>
        </p:txBody>
      </p:sp>
    </p:spTree>
    <p:extLst>
      <p:ext uri="{BB962C8B-B14F-4D97-AF65-F5344CB8AC3E}">
        <p14:creationId xmlns:p14="http://schemas.microsoft.com/office/powerpoint/2010/main" val="2211486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B07A-FDD8-30C0-3C9B-77B1C594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583B6-068D-8993-C7D6-2B4A3827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4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22A2392-C36F-510E-9FED-3EBCCF6A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7">
            <a:extLst>
              <a:ext uri="{FF2B5EF4-FFF2-40B4-BE49-F238E27FC236}">
                <a16:creationId xmlns:a16="http://schemas.microsoft.com/office/drawing/2014/main" id="{472EEB66-51BF-27C1-B47B-39AE8B7A63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86" descr="图片包含 户外, 天空, 放飞, 自然&#10;&#10;描述已自动生成">
            <a:extLst>
              <a:ext uri="{FF2B5EF4-FFF2-40B4-BE49-F238E27FC236}">
                <a16:creationId xmlns:a16="http://schemas.microsoft.com/office/drawing/2014/main" id="{DF08C057-35A8-FA93-AC6F-C64B6A8AE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矩形: 圆角 87">
            <a:extLst>
              <a:ext uri="{FF2B5EF4-FFF2-40B4-BE49-F238E27FC236}">
                <a16:creationId xmlns:a16="http://schemas.microsoft.com/office/drawing/2014/main" id="{CA0FE43D-30FD-9A5B-547F-D69002ED6C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55">
            <a:extLst>
              <a:ext uri="{FF2B5EF4-FFF2-40B4-BE49-F238E27FC236}">
                <a16:creationId xmlns:a16="http://schemas.microsoft.com/office/drawing/2014/main" id="{FA0B1533-A393-8CAB-5BAF-0D6FB67B6EFB}"/>
              </a:ext>
            </a:extLst>
          </p:cNvPr>
          <p:cNvSpPr txBox="1"/>
          <p:nvPr/>
        </p:nvSpPr>
        <p:spPr>
          <a:xfrm>
            <a:off x="1177097" y="230188"/>
            <a:ext cx="7052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>
                <a:solidFill>
                  <a:srgbClr val="507586"/>
                </a:solidFill>
                <a:latin typeface="DisneyPark" panose="03030603050000020002" pitchFamily="65" charset="0"/>
              </a:rPr>
              <a:t>Business Questions</a:t>
            </a:r>
            <a:endParaRPr lang="zh-CN" altLang="en-US" sz="5400">
              <a:solidFill>
                <a:srgbClr val="507586"/>
              </a:solidFill>
              <a:latin typeface="DisneyPark" panose="03030603050000020002" pitchFamily="65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D5FFE6-FAB4-49B0-7FCC-DCF061DB2B28}"/>
              </a:ext>
            </a:extLst>
          </p:cNvPr>
          <p:cNvSpPr/>
          <p:nvPr/>
        </p:nvSpPr>
        <p:spPr>
          <a:xfrm>
            <a:off x="1571348" y="1330038"/>
            <a:ext cx="9590982" cy="526607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805E6E-96E8-72F6-25D0-74395C3E30F5}"/>
              </a:ext>
            </a:extLst>
          </p:cNvPr>
          <p:cNvSpPr txBox="1"/>
          <p:nvPr/>
        </p:nvSpPr>
        <p:spPr>
          <a:xfrm>
            <a:off x="2071868" y="1576042"/>
            <a:ext cx="8565266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sz="2400">
                <a:latin typeface="DINPro-Medium" panose="02000503030000020004" pitchFamily="50" charset="0"/>
                <a:ea typeface="양재백두체B" panose="02020603020101020101" pitchFamily="18" charset="-127"/>
              </a:rPr>
              <a:t>How does the total gross of Disney movies vary by the movie rating?</a:t>
            </a:r>
          </a:p>
          <a:p>
            <a:pPr marL="514350" indent="-514350">
              <a:buFont typeface="+mj-lt"/>
              <a:buAutoNum type="arabicPeriod" startAt="5"/>
            </a:pPr>
            <a:endParaRPr lang="en-US" sz="1400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sz="2400">
                <a:latin typeface="DINPro-Medium" panose="02000503030000020004" pitchFamily="50" charset="0"/>
                <a:ea typeface="양재백두체B" panose="02020603020101020101" pitchFamily="18" charset="-127"/>
              </a:rPr>
              <a:t>How many Disney movies were released on each day of the week, and which day had the highest number of releases?</a:t>
            </a:r>
          </a:p>
          <a:p>
            <a:pPr marL="514350" indent="-514350">
              <a:buFont typeface="+mj-lt"/>
              <a:buAutoNum type="arabicPeriod" startAt="5"/>
            </a:pPr>
            <a:endParaRPr lang="en-US" sz="1400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sz="2400">
                <a:latin typeface="DINPro-Medium" panose="02000503030000020004" pitchFamily="50" charset="0"/>
                <a:ea typeface="양재백두체B" panose="02020603020101020101" pitchFamily="18" charset="-127"/>
              </a:rPr>
              <a:t>What is the distribution of Disney movie releases by season (winter, spring, summer, fall) over the years?</a:t>
            </a:r>
          </a:p>
          <a:p>
            <a:pPr marL="514350" indent="-514350">
              <a:buFont typeface="+mj-lt"/>
              <a:buAutoNum type="arabicPeriod" startAt="5"/>
            </a:pPr>
            <a:endParaRPr lang="en-US" sz="1400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sz="2400">
                <a:latin typeface="DINPro-Medium" panose="02000503030000020004" pitchFamily="50" charset="0"/>
                <a:ea typeface="양재백두체B" panose="02020603020101020101" pitchFamily="18" charset="-127"/>
              </a:rPr>
              <a:t>What are the most popular keywords used in Disney movie titles?</a:t>
            </a:r>
          </a:p>
          <a:p>
            <a:pPr marL="514350" indent="-514350">
              <a:buFont typeface="+mj-lt"/>
              <a:buAutoNum type="arabicPeriod" startAt="5"/>
            </a:pPr>
            <a:endParaRPr lang="en-US" sz="1050">
              <a:latin typeface="DINPro-Medium" panose="02000503030000020004" pitchFamily="50" charset="0"/>
              <a:ea typeface="양재백두체B" panose="02020603020101020101" pitchFamily="18" charset="-127"/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sz="2400">
                <a:latin typeface="DINPro-Medium" panose="02000503030000020004" pitchFamily="50" charset="0"/>
                <a:ea typeface="양재백두체B" panose="02020603020101020101" pitchFamily="18" charset="-127"/>
              </a:rPr>
              <a:t>What are the top 5 highest-grossing Disney movies for each decade?</a:t>
            </a:r>
          </a:p>
        </p:txBody>
      </p:sp>
      <p:pic>
        <p:nvPicPr>
          <p:cNvPr id="8" name="图片 76" descr="图片包含 玩具&#10;&#10;描述已自动生成">
            <a:extLst>
              <a:ext uri="{FF2B5EF4-FFF2-40B4-BE49-F238E27FC236}">
                <a16:creationId xmlns:a16="http://schemas.microsoft.com/office/drawing/2014/main" id="{6A97E6CF-CDBD-5FAF-EF81-F38A05BA9C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78" y="-17408"/>
            <a:ext cx="1966849" cy="2518373"/>
          </a:xfrm>
          <a:prstGeom prst="rect">
            <a:avLst/>
          </a:prstGeom>
        </p:spPr>
      </p:pic>
      <p:pic>
        <p:nvPicPr>
          <p:cNvPr id="10" name="图片 33" descr="图片包含 舞者, 人员, 运动, 蓝色&#10;&#10;描述已自动生成">
            <a:extLst>
              <a:ext uri="{FF2B5EF4-FFF2-40B4-BE49-F238E27FC236}">
                <a16:creationId xmlns:a16="http://schemas.microsoft.com/office/drawing/2014/main" id="{4A455AFB-C92F-B0D8-2B57-57D4EAD613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3" y="3567944"/>
            <a:ext cx="1947650" cy="29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6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DC34-06B0-4A37-9A81-4A5F51AF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60C67C-D595-258C-4E30-C0F328D2C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6" y="0"/>
            <a:ext cx="12097407" cy="6873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708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Picture 12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9F163045-2272-A447-8C2C-C81A373EF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3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9F64D1D-7D34-D64A-AFAD-90DAE07F3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95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90D2EADC-8C0F-B64D-8F11-EC98444E3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8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EC89-63DA-C7E2-A15E-EAD69393F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23A78460-1B1C-8F4C-BF60-787EBAD7C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58" y="1825625"/>
            <a:ext cx="7152884" cy="4351338"/>
          </a:xfrm>
        </p:spPr>
      </p:pic>
      <p:pic>
        <p:nvPicPr>
          <p:cNvPr id="5" name="图片 2" descr="图片包含 建筑物&#10;&#10;描述已自动生成">
            <a:extLst>
              <a:ext uri="{FF2B5EF4-FFF2-40B4-BE49-F238E27FC236}">
                <a16:creationId xmlns:a16="http://schemas.microsoft.com/office/drawing/2014/main" id="{53D227A7-8467-120F-AC80-816F8778F6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EE70DB75-BBE6-4929-6478-EEEB172867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4" descr="图片包含 建筑物&#10;&#10;描述已自动生成">
            <a:extLst>
              <a:ext uri="{FF2B5EF4-FFF2-40B4-BE49-F238E27FC236}">
                <a16:creationId xmlns:a16="http://schemas.microsoft.com/office/drawing/2014/main" id="{F0674B96-5328-5DA0-3DCA-FA6A2AA5B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5" b="6831"/>
          <a:stretch/>
        </p:blipFill>
        <p:spPr>
          <a:xfrm>
            <a:off x="0" y="0"/>
            <a:ext cx="12192000" cy="6858000"/>
          </a:xfrm>
          <a:prstGeom prst="roundRect">
            <a:avLst/>
          </a:prstGeom>
          <a:effectLst>
            <a:outerShdw blurRad="127000" sx="101000" sy="101000" algn="ctr" rotWithShape="0">
              <a:prstClr val="black">
                <a:alpha val="10000"/>
              </a:prstClr>
            </a:outerShdw>
          </a:effectLst>
        </p:spPr>
      </p:pic>
      <p:sp>
        <p:nvSpPr>
          <p:cNvPr id="8" name="矩形: 圆角 5">
            <a:extLst>
              <a:ext uri="{FF2B5EF4-FFF2-40B4-BE49-F238E27FC236}">
                <a16:creationId xmlns:a16="http://schemas.microsoft.com/office/drawing/2014/main" id="{60C6A4D9-6715-07B7-22CC-D9F1F41427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3A9D15AB-C330-A641-9794-231BD43AD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87" y="0"/>
            <a:ext cx="11732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91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437</Words>
  <Application>Microsoft Office PowerPoint</Application>
  <PresentationFormat>Widescreen</PresentationFormat>
  <Paragraphs>61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DisneyPark</vt:lpstr>
      <vt:lpstr>양재백두체B</vt:lpstr>
      <vt:lpstr>Calibri Light</vt:lpstr>
      <vt:lpstr>DINPro-Medium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Johnson</dc:creator>
  <cp:lastModifiedBy>Julie Johnson</cp:lastModifiedBy>
  <cp:revision>12</cp:revision>
  <dcterms:created xsi:type="dcterms:W3CDTF">2023-03-29T05:13:19Z</dcterms:created>
  <dcterms:modified xsi:type="dcterms:W3CDTF">2023-03-30T02:33:57Z</dcterms:modified>
</cp:coreProperties>
</file>